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332" r:id="rId3"/>
    <p:sldId id="343" r:id="rId4"/>
    <p:sldId id="344" r:id="rId5"/>
    <p:sldId id="333" r:id="rId6"/>
    <p:sldId id="373" r:id="rId7"/>
    <p:sldId id="379" r:id="rId8"/>
    <p:sldId id="374" r:id="rId9"/>
    <p:sldId id="345" r:id="rId10"/>
    <p:sldId id="346" r:id="rId11"/>
    <p:sldId id="403" r:id="rId12"/>
    <p:sldId id="269" r:id="rId13"/>
    <p:sldId id="261" r:id="rId14"/>
    <p:sldId id="271" r:id="rId15"/>
    <p:sldId id="384" r:id="rId16"/>
    <p:sldId id="380" r:id="rId17"/>
    <p:sldId id="414" r:id="rId18"/>
    <p:sldId id="416" r:id="rId19"/>
    <p:sldId id="415" r:id="rId20"/>
    <p:sldId id="413" r:id="rId21"/>
    <p:sldId id="381" r:id="rId22"/>
    <p:sldId id="382" r:id="rId23"/>
    <p:sldId id="307" r:id="rId24"/>
    <p:sldId id="308" r:id="rId25"/>
    <p:sldId id="310" r:id="rId26"/>
    <p:sldId id="311" r:id="rId27"/>
    <p:sldId id="312" r:id="rId28"/>
    <p:sldId id="314" r:id="rId29"/>
    <p:sldId id="315" r:id="rId30"/>
    <p:sldId id="395" r:id="rId31"/>
    <p:sldId id="396" r:id="rId32"/>
    <p:sldId id="417" r:id="rId33"/>
    <p:sldId id="397" r:id="rId34"/>
    <p:sldId id="418" r:id="rId35"/>
    <p:sldId id="400" r:id="rId36"/>
    <p:sldId id="401" r:id="rId37"/>
    <p:sldId id="398" r:id="rId38"/>
    <p:sldId id="399" r:id="rId39"/>
    <p:sldId id="411" r:id="rId40"/>
    <p:sldId id="412" r:id="rId41"/>
    <p:sldId id="348" r:id="rId42"/>
    <p:sldId id="404" r:id="rId43"/>
    <p:sldId id="405" r:id="rId44"/>
    <p:sldId id="419" r:id="rId45"/>
    <p:sldId id="349" r:id="rId46"/>
    <p:sldId id="409" r:id="rId47"/>
    <p:sldId id="410" r:id="rId48"/>
    <p:sldId id="406" r:id="rId49"/>
    <p:sldId id="407" r:id="rId50"/>
    <p:sldId id="408" r:id="rId51"/>
    <p:sldId id="387" r:id="rId52"/>
    <p:sldId id="372" r:id="rId53"/>
    <p:sldId id="388" r:id="rId54"/>
    <p:sldId id="389" r:id="rId55"/>
    <p:sldId id="391" r:id="rId56"/>
    <p:sldId id="390" r:id="rId5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 rot="16200000">
            <a:off x="3880656" y="572008"/>
            <a:ext cx="2144688" cy="9906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3841653" y="785391"/>
            <a:ext cx="2222697" cy="9906002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165304"/>
            <a:ext cx="9945555" cy="69269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356352"/>
            <a:ext cx="9945555" cy="512474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0" name="Picture 2" descr="Ottawa JS Logo Vector (.EPS) Free Download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5" y="6349498"/>
            <a:ext cx="414252" cy="4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6696" y="2060848"/>
            <a:ext cx="6048672" cy="122656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7</a:t>
            </a:r>
            <a:r>
              <a:rPr lang="ko-KR" altLang="en-US" b="1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DOM &amp; BOM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Picture 2" descr="자바스크립트(JavaScript) 공부하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530120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b="1" dirty="0"/>
              <a:t>자바스크립트 객체의 </a:t>
            </a:r>
            <a:r>
              <a:rPr lang="en-US" altLang="ko-KR" sz="24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400" b="1" dirty="0">
                <a:solidFill>
                  <a:srgbClr val="C00000"/>
                </a:solidFill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</a:rPr>
              <a:t>속성</a:t>
            </a:r>
            <a:r>
              <a:rPr lang="ko-KR" altLang="en-US" sz="2400" b="1" dirty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8544" y="1196752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자바스크립트 객체의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</a:t>
            </a:r>
            <a:r>
              <a:rPr lang="ko-KR" altLang="en-US" b="1" dirty="0" smtClean="0"/>
              <a:t> 사용하기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31" y="3249822"/>
            <a:ext cx="3942358" cy="34520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8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06224" y="1268760"/>
            <a:ext cx="632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toggle(</a:t>
            </a:r>
            <a:r>
              <a:rPr lang="ko-KR" altLang="en-US" b="1" dirty="0" err="1" smtClean="0"/>
              <a:t>토글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마우스를 클릭할 때 마다 이미지가 바뀜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76" y="2348880"/>
            <a:ext cx="4610500" cy="3505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12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4528" y="119675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addEventListener</a:t>
            </a:r>
            <a:r>
              <a:rPr lang="en-US" altLang="ko-KR" sz="2000" b="1" dirty="0" smtClean="0"/>
              <a:t>() </a:t>
            </a:r>
            <a:r>
              <a:rPr lang="ko-KR" altLang="en-US" sz="2000" dirty="0" smtClean="0"/>
              <a:t>함수 사용하기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ko-KR" altLang="en-US" dirty="0" smtClean="0"/>
              <a:t>한 요소에 여러 이벤트가 </a:t>
            </a:r>
            <a:r>
              <a:rPr lang="ko-KR" altLang="en-US" dirty="0" err="1" smtClean="0"/>
              <a:t>발생했을때</a:t>
            </a:r>
            <a:r>
              <a:rPr lang="ko-KR" altLang="en-US" dirty="0" smtClean="0"/>
              <a:t> 이벤트 처리기를 연결해 주는 함수이다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75" y="2212415"/>
            <a:ext cx="6280749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60912" y="3116585"/>
            <a:ext cx="3312368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이벤트 유형</a:t>
            </a:r>
            <a:r>
              <a:rPr lang="en-US" altLang="ko-KR" sz="1600" b="1" dirty="0" smtClean="0"/>
              <a:t>(‘on’</a:t>
            </a:r>
            <a:r>
              <a:rPr lang="ko-KR" altLang="en-US" sz="1600" b="1" dirty="0" smtClean="0"/>
              <a:t>을 붙이지 않음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12840" y="2972576"/>
            <a:ext cx="648072" cy="33129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73080" y="2420888"/>
            <a:ext cx="165618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false</a:t>
            </a:r>
            <a:r>
              <a:rPr lang="ko-KR" altLang="en-US" sz="1600" b="1" dirty="0" smtClean="0"/>
              <a:t>가 기본임</a:t>
            </a:r>
            <a:endParaRPr lang="ko-KR" altLang="en-US" sz="1600" b="1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>
            <a:off x="4953000" y="2608174"/>
            <a:ext cx="720080" cy="18728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328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en-US" altLang="ko-KR" b="1" dirty="0" err="1" smtClean="0"/>
              <a:t>addEventListener</a:t>
            </a:r>
            <a:r>
              <a:rPr lang="en-US" altLang="ko-KR" b="1" dirty="0" smtClean="0"/>
              <a:t>() </a:t>
            </a:r>
            <a:r>
              <a:rPr lang="ko-KR" altLang="en-US" b="1" dirty="0" smtClean="0"/>
              <a:t>함수 사용하기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한 요소에 여러 이벤트 처리</a:t>
            </a:r>
            <a:endParaRPr lang="en-US" altLang="ko-KR" sz="160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133774" y="1946399"/>
            <a:ext cx="7261824" cy="1702482"/>
            <a:chOff x="1133774" y="1946399"/>
            <a:chExt cx="7261824" cy="1702482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2953364" y="2807082"/>
              <a:ext cx="79208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53928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mouseover</a:t>
              </a:r>
              <a:endParaRPr lang="ko-KR" altLang="en-US" sz="1400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5656492" y="2807082"/>
              <a:ext cx="96721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29064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mouseout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774" y="1946399"/>
              <a:ext cx="1586978" cy="16986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285" y="1946399"/>
              <a:ext cx="1494763" cy="170248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620" y="1946399"/>
              <a:ext cx="1586978" cy="169862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3872626"/>
            <a:ext cx="6058425" cy="1676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218229"/>
            <a:ext cx="4608512" cy="5564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89104" y="1686277"/>
            <a:ext cx="1440160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event.js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08584" y="1196752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r>
              <a:rPr lang="ko-KR" altLang="en-US" sz="2000" b="1" dirty="0" smtClean="0"/>
              <a:t>을 가져오거나 수정하는 함</a:t>
            </a:r>
            <a:r>
              <a:rPr lang="ko-KR" altLang="en-US" sz="2000" b="1" dirty="0"/>
              <a:t>수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en-US" altLang="ko-KR" sz="2000" b="1" dirty="0" err="1" smtClean="0"/>
              <a:t>getArrtibute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), </a:t>
            </a:r>
            <a:r>
              <a:rPr lang="en-US" altLang="ko-KR" sz="2000" b="1" dirty="0" err="1" smtClean="0"/>
              <a:t>setAttribute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값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20" y="3724582"/>
            <a:ext cx="6403331" cy="2776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336056"/>
            <a:ext cx="3596952" cy="12269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89104" y="3188411"/>
            <a:ext cx="22322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</a:t>
            </a:r>
            <a:r>
              <a:rPr lang="en-US" altLang="ko-KR" sz="1600" dirty="0" smtClean="0"/>
              <a:t>et_attribute1.html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93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2049307"/>
            <a:ext cx="2879373" cy="3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83"/>
          <a:stretch/>
        </p:blipFill>
        <p:spPr>
          <a:xfrm>
            <a:off x="1352600" y="2455458"/>
            <a:ext cx="7131588" cy="26297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42486" y="1930611"/>
            <a:ext cx="20429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</a:t>
            </a:r>
            <a:r>
              <a:rPr lang="en-US" altLang="ko-KR" sz="1600" dirty="0" smtClean="0"/>
              <a:t>et_attribute2.html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003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2"/>
          <a:stretch/>
        </p:blipFill>
        <p:spPr>
          <a:xfrm>
            <a:off x="1640053" y="3068960"/>
            <a:ext cx="6248942" cy="18574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3" y="2204864"/>
            <a:ext cx="6248942" cy="537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324036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ko-KR" altLang="en-US" sz="2000" b="1" dirty="0" smtClean="0"/>
              <a:t>선택한 사진으로 바꾸기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콘솔에서 실행하기 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3212976"/>
            <a:ext cx="7312910" cy="1440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380574" y="2246985"/>
            <a:ext cx="69568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getArrtibute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”), </a:t>
            </a:r>
            <a:r>
              <a:rPr lang="en-US" altLang="ko-KR" b="1" dirty="0" err="1"/>
              <a:t>setAttribute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”, “</a:t>
            </a:r>
            <a:r>
              <a:rPr lang="ko-KR" altLang="en-US" b="1" dirty="0" smtClean="0"/>
              <a:t>소스경로</a:t>
            </a:r>
            <a:r>
              <a:rPr lang="en-US" altLang="ko-KR" b="1" dirty="0" smtClean="0"/>
              <a:t>”)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83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632520" y="2986402"/>
            <a:ext cx="4320480" cy="3178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객체 구조도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06824" y="1382719"/>
            <a:ext cx="3016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브라우저 객체 모델</a:t>
            </a:r>
            <a:r>
              <a:rPr lang="en-US" altLang="ko-KR" b="1" dirty="0" smtClean="0"/>
              <a:t>(BOM)</a:t>
            </a:r>
            <a:endParaRPr lang="en-US" altLang="ko-KR" sz="2000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4838698" y="1916832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Window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026530" y="2768142"/>
            <a:ext cx="1436812" cy="440159"/>
            <a:chOff x="1406902" y="3597087"/>
            <a:chExt cx="2271555" cy="440159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466689" y="2771675"/>
            <a:ext cx="1656184" cy="440159"/>
            <a:chOff x="1406902" y="3597087"/>
            <a:chExt cx="2271555" cy="440159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3355128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History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2504" y="321183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Location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49880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Navigator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589718" y="2766324"/>
            <a:ext cx="1436812" cy="440159"/>
            <a:chOff x="1406902" y="3597087"/>
            <a:chExt cx="2271555" cy="440159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4" name="직사각형 43"/>
          <p:cNvSpPr/>
          <p:nvPr/>
        </p:nvSpPr>
        <p:spPr>
          <a:xfrm>
            <a:off x="1807752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Document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123036" y="2771675"/>
            <a:ext cx="1656184" cy="440159"/>
            <a:chOff x="1406902" y="3597087"/>
            <a:chExt cx="2271555" cy="440159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7997254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Screen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467846" y="2477575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573162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Images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807752" y="4286641"/>
            <a:ext cx="1436812" cy="440159"/>
            <a:chOff x="1406902" y="3597087"/>
            <a:chExt cx="2271555" cy="440159"/>
          </a:xfrm>
          <a:noFill/>
        </p:grpSpPr>
        <p:cxnSp>
          <p:nvCxnSpPr>
            <p:cNvPr id="52" name="직선 연결선 5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55" name="직사각형 54"/>
          <p:cNvSpPr/>
          <p:nvPr/>
        </p:nvSpPr>
        <p:spPr>
          <a:xfrm>
            <a:off x="1025786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Forms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523791" y="3772577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5352" y="2375260"/>
            <a:ext cx="2413472" cy="408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/>
              <a:t>문서 </a:t>
            </a:r>
            <a:r>
              <a:rPr lang="ko-KR" altLang="en-US" b="1" dirty="0"/>
              <a:t>객체 </a:t>
            </a:r>
            <a:r>
              <a:rPr lang="ko-KR" altLang="en-US" b="1" dirty="0" smtClean="0"/>
              <a:t>모델</a:t>
            </a:r>
            <a:r>
              <a:rPr lang="en-US" altLang="ko-KR" b="1" dirty="0" smtClean="0"/>
              <a:t>(DOM)</a:t>
            </a:r>
            <a:endParaRPr lang="ko-KR" altLang="en-US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244564" y="4282376"/>
            <a:ext cx="1436812" cy="440159"/>
            <a:chOff x="1406902" y="3597087"/>
            <a:chExt cx="2271555" cy="440159"/>
          </a:xfrm>
          <a:noFill/>
        </p:grpSpPr>
        <p:cxnSp>
          <p:nvCxnSpPr>
            <p:cNvPr id="61" name="직선 연결선 6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64" name="직사각형 63"/>
          <p:cNvSpPr/>
          <p:nvPr/>
        </p:nvSpPr>
        <p:spPr>
          <a:xfrm>
            <a:off x="4106823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…….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8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r="29663" b="41563"/>
          <a:stretch/>
        </p:blipFill>
        <p:spPr>
          <a:xfrm>
            <a:off x="2144688" y="1988840"/>
            <a:ext cx="2952328" cy="3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93160" y="177281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2348880"/>
            <a:ext cx="6210838" cy="32159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54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94" y="2204864"/>
            <a:ext cx="5151566" cy="29187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07882" y="162880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9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0592" y="1290826"/>
            <a:ext cx="547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r>
              <a:rPr lang="en-US" altLang="ko-KR" b="1" dirty="0" smtClean="0"/>
              <a:t>– toggle </a:t>
            </a:r>
            <a:r>
              <a:rPr lang="ko-KR" altLang="en-US" b="1" dirty="0" smtClean="0"/>
              <a:t>방식 구현하기</a:t>
            </a:r>
            <a:endParaRPr lang="en-US" altLang="ko-KR" sz="16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916832"/>
            <a:ext cx="4774332" cy="35179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1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290826"/>
            <a:ext cx="4248472" cy="51833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86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248767"/>
            <a:ext cx="6378493" cy="52353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29277" y="162880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3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412776"/>
            <a:ext cx="8130358" cy="46085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44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484784"/>
            <a:ext cx="6942422" cy="4115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5" y="1744077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coffee.css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76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4733" y="141277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33" y="2060848"/>
            <a:ext cx="5281118" cy="3269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2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5951" y="2545709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5159187" cy="41989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3233057"/>
            <a:ext cx="4354450" cy="25947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5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72816"/>
            <a:ext cx="705678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마우스 이벤트 </a:t>
            </a:r>
            <a:r>
              <a:rPr lang="en-US" altLang="ko-KR" b="1" dirty="0" smtClean="0"/>
              <a:t>–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addEventListener</a:t>
            </a:r>
            <a:r>
              <a:rPr lang="en-US" altLang="ko-KR" b="1" dirty="0" smtClean="0">
                <a:solidFill>
                  <a:srgbClr val="C00000"/>
                </a:solidFill>
              </a:rPr>
              <a:t>()</a:t>
            </a:r>
            <a:r>
              <a:rPr lang="ko-KR" altLang="en-US" b="1" dirty="0" smtClean="0">
                <a:solidFill>
                  <a:srgbClr val="C00000"/>
                </a:solidFill>
              </a:rPr>
              <a:t>에서는 </a:t>
            </a:r>
            <a:r>
              <a:rPr lang="en-US" altLang="ko-KR" b="1" dirty="0" smtClean="0">
                <a:solidFill>
                  <a:srgbClr val="C00000"/>
                </a:solidFill>
              </a:rPr>
              <a:t>on</a:t>
            </a:r>
            <a:r>
              <a:rPr lang="ko-KR" altLang="en-US" b="1" dirty="0" smtClean="0">
                <a:solidFill>
                  <a:srgbClr val="C00000"/>
                </a:solidFill>
              </a:rPr>
              <a:t>을 붙이지 않는다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75635"/>
              </p:ext>
            </p:extLst>
          </p:nvPr>
        </p:nvGraphicFramePr>
        <p:xfrm>
          <a:off x="1280592" y="2356480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onclick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사용자가 </a:t>
                      </a:r>
                      <a:r>
                        <a:rPr lang="en-US" altLang="ko-KR" sz="1600" dirty="0" smtClean="0"/>
                        <a:t>HTML </a:t>
                      </a:r>
                      <a:r>
                        <a:rPr lang="ko-KR" altLang="en-US" sz="1600" dirty="0" smtClean="0"/>
                        <a:t>요소를 클릭할 때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mouseover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 위로 </a:t>
                      </a:r>
                      <a:r>
                        <a:rPr lang="ko-KR" altLang="en-US" sz="1600" dirty="0" err="1" smtClean="0"/>
                        <a:t>옮겨질때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mouseout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요소를 벗어날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20960"/>
              </p:ext>
            </p:extLst>
          </p:nvPr>
        </p:nvGraphicFramePr>
        <p:xfrm>
          <a:off x="1271464" y="4797152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keypress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키를 </a:t>
                      </a:r>
                      <a:r>
                        <a:rPr lang="ko-KR" altLang="en-US" sz="1600" dirty="0" err="1" smtClean="0"/>
                        <a:t>눌렀을때</a:t>
                      </a:r>
                      <a:r>
                        <a:rPr lang="ko-KR" altLang="en-US" sz="1600" dirty="0" smtClean="0"/>
                        <a:t>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keydown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키를 누르고 있는 동안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keyup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키에서 손을 뗄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429309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키보드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458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6886" y="1161441"/>
            <a:ext cx="8621526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err="1" smtClean="0"/>
              <a:t>트리에</a:t>
            </a:r>
            <a:r>
              <a:rPr lang="ko-KR" altLang="en-US" sz="2000" b="1" dirty="0" smtClean="0"/>
              <a:t> 새로운 </a:t>
            </a:r>
            <a:r>
              <a:rPr lang="ko-KR" altLang="en-US" sz="2000" b="1" dirty="0" err="1" smtClean="0"/>
              <a:t>노드</a:t>
            </a:r>
            <a:r>
              <a:rPr lang="ko-KR" altLang="en-US" sz="2000" b="1" dirty="0" smtClean="0"/>
              <a:t> 추가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문서에서 처음 화면에는 내용이 보이지 않다가 클릭이나 이벤트가 발생하면 내용이 나타나는 경우 사용한다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1993" y="3832102"/>
            <a:ext cx="1440160" cy="828746"/>
            <a:chOff x="3152800" y="2801041"/>
            <a:chExt cx="1440160" cy="828746"/>
          </a:xfrm>
        </p:grpSpPr>
        <p:sp>
          <p:nvSpPr>
            <p:cNvPr id="8" name="직사각형 7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div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784648" y="2472788"/>
            <a:ext cx="1440160" cy="828746"/>
            <a:chOff x="3152800" y="2801041"/>
            <a:chExt cx="1440160" cy="828746"/>
          </a:xfrm>
        </p:grpSpPr>
        <p:sp>
          <p:nvSpPr>
            <p:cNvPr id="37" name="직사각형 3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body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cxnSp>
        <p:nvCxnSpPr>
          <p:cNvPr id="39" name="꺾인 연결선 38"/>
          <p:cNvCxnSpPr>
            <a:stCxn id="38" idx="2"/>
            <a:endCxn id="8" idx="0"/>
          </p:cNvCxnSpPr>
          <p:nvPr/>
        </p:nvCxnSpPr>
        <p:spPr>
          <a:xfrm rot="16200000" flipH="1">
            <a:off x="3068116" y="2738145"/>
            <a:ext cx="530568" cy="1657345"/>
          </a:xfrm>
          <a:prstGeom prst="bent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673080" y="4236330"/>
            <a:ext cx="1440160" cy="828746"/>
            <a:chOff x="3152800" y="2801041"/>
            <a:chExt cx="1440160" cy="828746"/>
          </a:xfrm>
        </p:grpSpPr>
        <p:sp>
          <p:nvSpPr>
            <p:cNvPr id="41" name="직사각형 40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p</a:t>
              </a:r>
              <a:endParaRPr lang="en-US" altLang="ko-KR" dirty="0" smtClean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441993" y="5065076"/>
            <a:ext cx="1440160" cy="828746"/>
            <a:chOff x="3152800" y="2801041"/>
            <a:chExt cx="1440160" cy="828746"/>
          </a:xfrm>
        </p:grpSpPr>
        <p:sp>
          <p:nvSpPr>
            <p:cNvPr id="44" name="직사각형 43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attribute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i</a:t>
              </a:r>
              <a:r>
                <a:rPr lang="en-US" altLang="ko-KR" dirty="0" smtClean="0">
                  <a:latin typeface="+mn-ea"/>
                </a:rPr>
                <a:t>d=#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673080" y="5460466"/>
            <a:ext cx="1440160" cy="828746"/>
            <a:chOff x="3152800" y="2801041"/>
            <a:chExt cx="1440160" cy="828746"/>
          </a:xfrm>
        </p:grpSpPr>
        <p:sp>
          <p:nvSpPr>
            <p:cNvPr id="47" name="직사각형 4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text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  </a:t>
              </a:r>
            </a:p>
            <a:p>
              <a:pPr algn="ctr"/>
              <a:r>
                <a:rPr lang="ko-KR" altLang="en-US" sz="1600" dirty="0" smtClean="0">
                  <a:latin typeface="+mn-ea"/>
                </a:rPr>
                <a:t>숨은 텍스트</a:t>
              </a:r>
              <a:endParaRPr lang="en-US" altLang="ko-KR" sz="1600" dirty="0" smtClean="0">
                <a:latin typeface="+mn-ea"/>
              </a:endParaRPr>
            </a:p>
            <a:p>
              <a:pPr algn="ctr"/>
              <a:endParaRPr lang="en-US" altLang="ko-KR" sz="1600" dirty="0">
                <a:latin typeface="+mn-ea"/>
              </a:endParaRPr>
            </a:p>
          </p:txBody>
        </p:sp>
      </p:grpSp>
      <p:cxnSp>
        <p:nvCxnSpPr>
          <p:cNvPr id="50" name="직선 연결선 49"/>
          <p:cNvCxnSpPr>
            <a:stCxn id="35" idx="2"/>
            <a:endCxn id="44" idx="0"/>
          </p:cNvCxnSpPr>
          <p:nvPr/>
        </p:nvCxnSpPr>
        <p:spPr>
          <a:xfrm>
            <a:off x="4162073" y="4660848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8" idx="3"/>
            <a:endCxn id="41" idx="0"/>
          </p:cNvCxnSpPr>
          <p:nvPr/>
        </p:nvCxnSpPr>
        <p:spPr>
          <a:xfrm>
            <a:off x="4882153" y="4039289"/>
            <a:ext cx="1511007" cy="1970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93160" y="5075221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37176" y="3870011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09184" y="5140895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5248" y="451453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createElement</a:t>
            </a:r>
            <a:r>
              <a:rPr lang="en-US" altLang="ko-KR" sz="1600" dirty="0" smtClean="0">
                <a:solidFill>
                  <a:srgbClr val="0070C0"/>
                </a:solidFill>
              </a:rPr>
              <a:t>(‘p’)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8022" y="5724545"/>
            <a:ext cx="2353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createTextNode</a:t>
            </a:r>
            <a:r>
              <a:rPr lang="en-US" altLang="ko-KR" sz="1600" dirty="0" smtClean="0">
                <a:solidFill>
                  <a:srgbClr val="0070C0"/>
                </a:solidFill>
              </a:rPr>
              <a:t>(‘</a:t>
            </a:r>
            <a:r>
              <a:rPr lang="ko-KR" altLang="en-US" sz="1600" dirty="0" smtClean="0">
                <a:solidFill>
                  <a:srgbClr val="0070C0"/>
                </a:solidFill>
              </a:rPr>
              <a:t>내용</a:t>
            </a:r>
            <a:r>
              <a:rPr lang="en-US" altLang="ko-KR" sz="1600" dirty="0" smtClean="0">
                <a:solidFill>
                  <a:srgbClr val="0070C0"/>
                </a:solidFill>
              </a:rPr>
              <a:t>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1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78" y="2145991"/>
            <a:ext cx="1863697" cy="184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2145990"/>
            <a:ext cx="2016224" cy="22628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 flipV="1">
            <a:off x="3584848" y="3140968"/>
            <a:ext cx="792088" cy="17356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41232" y="2171072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</a:t>
            </a:r>
            <a:r>
              <a:rPr lang="en-US" altLang="ko-KR" sz="1600" dirty="0" smtClean="0"/>
              <a:t>ode1.html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59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40768"/>
            <a:ext cx="6378493" cy="4801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81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443605"/>
            <a:ext cx="3010161" cy="9144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87" y="2443605"/>
            <a:ext cx="3383573" cy="14174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>
            <a:off x="4216332" y="2893008"/>
            <a:ext cx="520644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7" y="1772816"/>
            <a:ext cx="8604067" cy="37476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049344" y="2852938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node2.html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4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4568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2" y="1910981"/>
            <a:ext cx="2583266" cy="27363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1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76697"/>
            <a:ext cx="6552728" cy="1264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3417876"/>
            <a:ext cx="7344108" cy="2891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0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566214"/>
            <a:ext cx="3128532" cy="3647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4568" y="1278322"/>
            <a:ext cx="66247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createAttribute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추가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setAttributeNode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속성값 설정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823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65" y="1379498"/>
            <a:ext cx="7033870" cy="36960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0" y="5229200"/>
            <a:ext cx="6431838" cy="11278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79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5434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removeChild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삭제하기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48" y="1885992"/>
            <a:ext cx="7322368" cy="46429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3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0080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문서로</a:t>
            </a:r>
            <a:r>
              <a:rPr lang="ko-KR" altLang="en-US" b="1" dirty="0"/>
              <a:t>딩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654"/>
              </p:ext>
            </p:extLst>
          </p:nvPr>
        </p:nvGraphicFramePr>
        <p:xfrm>
          <a:off x="1280592" y="221246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load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문서 로딩이 끝나면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abort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웹 문서가 로딩되기 전 </a:t>
                      </a:r>
                      <a:r>
                        <a:rPr lang="ko-KR" altLang="en-US" sz="1600" dirty="0" err="1" smtClean="0"/>
                        <a:t>멈췄을때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scroll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문서 화면이 스크롤 </a:t>
                      </a:r>
                      <a:r>
                        <a:rPr lang="ko-KR" altLang="en-US" sz="1600" dirty="0" err="1" smtClean="0"/>
                        <a:t>되었을때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2510"/>
              </p:ext>
            </p:extLst>
          </p:nvPr>
        </p:nvGraphicFramePr>
        <p:xfrm>
          <a:off x="1271464" y="437270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change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목록이나 체크 상태 등이 </a:t>
                      </a:r>
                      <a:r>
                        <a:rPr lang="ko-KR" altLang="en-US" sz="1600" dirty="0" err="1" smtClean="0"/>
                        <a:t>변경되었을때</a:t>
                      </a:r>
                      <a:r>
                        <a:rPr lang="ko-KR" altLang="en-US" sz="1600" dirty="0" smtClean="0"/>
                        <a:t> 이벤트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focus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폼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요소에 포커스</a:t>
                      </a:r>
                      <a:r>
                        <a:rPr lang="en-US" altLang="ko-KR" sz="1600" baseline="0" dirty="0" smtClean="0"/>
                        <a:t>(</a:t>
                      </a:r>
                      <a:r>
                        <a:rPr lang="ko-KR" altLang="en-US" sz="1600" baseline="0" dirty="0" smtClean="0"/>
                        <a:t>커서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가 </a:t>
                      </a:r>
                      <a:r>
                        <a:rPr lang="ko-KR" altLang="en-US" sz="1600" baseline="0" dirty="0" err="1" smtClean="0"/>
                        <a:t>놓였을때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submit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버튼을 </a:t>
                      </a:r>
                      <a:r>
                        <a:rPr lang="ko-KR" altLang="en-US" sz="1600" baseline="0" dirty="0" err="1" smtClean="0"/>
                        <a:t>눌렀을때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386864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폼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069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6298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removeAttribute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삭제하기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1915754"/>
            <a:ext cx="7422524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78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BOM</a:t>
            </a:r>
            <a:r>
              <a:rPr lang="en-US" altLang="ko-KR" sz="2800" b="1" dirty="0"/>
              <a:t> (Browser Object Model)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b="1" dirty="0" smtClean="0"/>
              <a:t>브라우저 객체 모델</a:t>
            </a:r>
            <a:r>
              <a:rPr lang="en-US" altLang="ko-KR" sz="2000" b="1" dirty="0" smtClean="0"/>
              <a:t>(Browser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 전체를 객체로 관리하는 것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386543"/>
            <a:ext cx="4950251" cy="38507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2216696" y="3258483"/>
            <a:ext cx="4032448" cy="230425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05636" y="4086032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DOM</a:t>
            </a:r>
            <a:r>
              <a:rPr lang="ko-KR" altLang="en-US" sz="1600" b="1" dirty="0" smtClean="0"/>
              <a:t>을 사용해 문서 내용 제어</a:t>
            </a:r>
            <a:endParaRPr lang="ko-KR" altLang="en-US" sz="1600" b="1" dirty="0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>
            <a:off x="6281346" y="4409525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640632" y="2466395"/>
            <a:ext cx="792088" cy="50405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0792" y="2506740"/>
            <a:ext cx="1296144" cy="463711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26941" y="2250371"/>
            <a:ext cx="936104" cy="488224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39952" y="2302107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BOM</a:t>
            </a:r>
            <a:r>
              <a:rPr lang="ko-KR" altLang="en-US" sz="1600" b="1" dirty="0" smtClean="0"/>
              <a:t>을 사용해 </a:t>
            </a:r>
            <a:endParaRPr lang="en-US" altLang="ko-KR" sz="1600" b="1" dirty="0" smtClean="0"/>
          </a:p>
          <a:p>
            <a:r>
              <a:rPr lang="ko-KR" altLang="en-US" sz="1600" b="1" dirty="0" err="1" smtClean="0"/>
              <a:t>웹브라우저</a:t>
            </a:r>
            <a:r>
              <a:rPr lang="ko-KR" altLang="en-US" sz="1600" b="1" dirty="0" smtClean="0"/>
              <a:t> 제어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>
            <a:off x="6315662" y="2625600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7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브라우저의 주소표시줄과 관련된 객체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브라우저 창에서 열어야 할 사이트나 문서를 지정할 수 있다</a:t>
            </a:r>
            <a:r>
              <a:rPr lang="en-US" altLang="ko-KR" dirty="0" smtClean="0"/>
              <a:t>.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7" y="3501008"/>
            <a:ext cx="5063735" cy="2736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28665" y="2723128"/>
            <a:ext cx="3528392" cy="56185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location.href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= 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url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경로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5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2152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25" y="1663806"/>
            <a:ext cx="8413632" cy="39526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17" y="5661248"/>
            <a:ext cx="7054419" cy="784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7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/>
              <a:t>w</a:t>
            </a:r>
            <a:r>
              <a:rPr lang="en-US" altLang="ko-KR" sz="2800" dirty="0" err="1" smtClean="0"/>
              <a:t>indow.onload</a:t>
            </a:r>
            <a:r>
              <a:rPr lang="en-US" altLang="ko-KR" sz="2800" dirty="0" smtClean="0"/>
              <a:t>()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err="1" smtClean="0"/>
              <a:t>window.onload</a:t>
            </a:r>
            <a:r>
              <a:rPr lang="en-US" altLang="ko-KR" sz="2000" b="1" dirty="0" smtClean="0"/>
              <a:t>()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159346"/>
            <a:ext cx="6949631" cy="49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819947"/>
            <a:ext cx="4780505" cy="11851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871661"/>
            <a:ext cx="4938188" cy="1653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96616" y="172201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순서에 문제가 있어 오류가 발생하므로 </a:t>
            </a:r>
            <a:r>
              <a:rPr lang="en-US" altLang="ko-KR" dirty="0" err="1" smtClean="0"/>
              <a:t>onload</a:t>
            </a:r>
            <a:r>
              <a:rPr lang="en-US" altLang="ko-KR" dirty="0"/>
              <a:t> </a:t>
            </a:r>
            <a:r>
              <a:rPr lang="ko-KR" altLang="en-US" dirty="0" smtClean="0"/>
              <a:t>를 통해 함수를 정의해주면 자바스크립트 코드를 위에 배치해도 문제가 없다</a:t>
            </a:r>
            <a:r>
              <a:rPr lang="en-US" altLang="ko-KR" dirty="0" smtClean="0"/>
              <a:t>.(</a:t>
            </a:r>
            <a:r>
              <a:rPr lang="en-US" altLang="ko-KR" dirty="0" smtClean="0">
                <a:solidFill>
                  <a:srgbClr val="C00000"/>
                </a:solidFill>
              </a:rPr>
              <a:t>id</a:t>
            </a:r>
            <a:r>
              <a:rPr lang="ko-KR" altLang="en-US" dirty="0" smtClean="0">
                <a:solidFill>
                  <a:srgbClr val="C00000"/>
                </a:solidFill>
              </a:rPr>
              <a:t>를 생성하기 전에 선택하므로 </a:t>
            </a:r>
            <a:r>
              <a:rPr lang="en-US" altLang="ko-KR" dirty="0" smtClean="0">
                <a:solidFill>
                  <a:srgbClr val="C00000"/>
                </a:solidFill>
              </a:rPr>
              <a:t>null </a:t>
            </a:r>
            <a:r>
              <a:rPr lang="ko-KR" altLang="en-US" dirty="0" smtClean="0">
                <a:solidFill>
                  <a:srgbClr val="C00000"/>
                </a:solidFill>
              </a:rPr>
              <a:t>오류 발생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1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BOM – window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window.open</a:t>
            </a:r>
            <a:r>
              <a:rPr lang="en-US" altLang="ko-KR" sz="2000" b="1" dirty="0" smtClean="0"/>
              <a:t>()</a:t>
            </a:r>
            <a:r>
              <a:rPr lang="ko-KR" altLang="en-US" sz="2000" b="1" dirty="0" smtClean="0"/>
              <a:t> 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브라우저의 상태를 제어하는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최상위 객체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winow.open</a:t>
            </a:r>
            <a:r>
              <a:rPr lang="en-US" altLang="ko-KR" dirty="0" smtClean="0"/>
              <a:t>() , </a:t>
            </a:r>
            <a:r>
              <a:rPr lang="en-US" altLang="ko-KR" dirty="0" err="1" smtClean="0"/>
              <a:t>window.alert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-&gt; window</a:t>
            </a:r>
            <a:r>
              <a:rPr lang="ko-KR" altLang="en-US" dirty="0" smtClean="0"/>
              <a:t>는 생략 가능함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222775" y="2535738"/>
            <a:ext cx="4435347" cy="1328023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window.open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경로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이름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옵션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브라우저 </a:t>
            </a:r>
            <a:r>
              <a:rPr lang="ko-KR" altLang="en-US" b="1" dirty="0" err="1"/>
              <a:t>창</a:t>
            </a:r>
            <a:r>
              <a:rPr lang="ko-KR" altLang="en-US" b="1" dirty="0" err="1" smtClean="0"/>
              <a:t>열기</a:t>
            </a:r>
            <a:endParaRPr lang="en-US" altLang="ko-KR" b="1" dirty="0" smtClean="0"/>
          </a:p>
          <a:p>
            <a:r>
              <a:rPr lang="en-US" altLang="ko-KR" b="1" dirty="0" err="1"/>
              <a:t>w</a:t>
            </a:r>
            <a:r>
              <a:rPr lang="en-US" altLang="ko-KR" b="1" dirty="0" err="1" smtClean="0"/>
              <a:t>indow.close</a:t>
            </a:r>
            <a:r>
              <a:rPr lang="en-US" altLang="ko-KR" b="1" dirty="0" smtClean="0"/>
              <a:t>() : </a:t>
            </a:r>
            <a:r>
              <a:rPr lang="ko-KR" altLang="en-US" b="1" dirty="0" err="1" smtClean="0"/>
              <a:t>창닫기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2578954"/>
            <a:ext cx="2822112" cy="31640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5150686"/>
            <a:ext cx="6193071" cy="1215008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45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10345" y="1278322"/>
            <a:ext cx="74024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w</a:t>
            </a:r>
            <a:r>
              <a:rPr lang="en-US" altLang="ko-KR" dirty="0" err="1" smtClean="0"/>
              <a:t>indow.open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”, “</a:t>
            </a:r>
            <a:r>
              <a:rPr lang="ko-KR" altLang="en-US" dirty="0" err="1" smtClean="0"/>
              <a:t>창제목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x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”) 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421" y="3701062"/>
            <a:ext cx="2173267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ain-notice.html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1" y="4233855"/>
            <a:ext cx="6043184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99" y="2011477"/>
            <a:ext cx="2738235" cy="3154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10345" y="1824817"/>
            <a:ext cx="740248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window.close</a:t>
            </a:r>
            <a:r>
              <a:rPr lang="en-US" altLang="ko-KR" dirty="0" smtClean="0"/>
              <a:t>() – </a:t>
            </a:r>
            <a:r>
              <a:rPr lang="ko-KR" altLang="en-US" dirty="0" smtClean="0"/>
              <a:t>팝업 창 닫기</a:t>
            </a:r>
            <a:endParaRPr lang="en-US" altLang="ko-KR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280592" y="233650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onclick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window.close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href</a:t>
            </a:r>
            <a:r>
              <a:rPr lang="en-US" altLang="ko-KR" dirty="0" smtClean="0"/>
              <a:t> = </a:t>
            </a:r>
            <a:r>
              <a:rPr lang="en-US" altLang="ko-KR" dirty="0" err="1" smtClean="0">
                <a:solidFill>
                  <a:srgbClr val="C00000"/>
                </a:solidFill>
              </a:rPr>
              <a:t>javascript:window.close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94" y="4402851"/>
            <a:ext cx="5296359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71" y="1628800"/>
            <a:ext cx="5387807" cy="24614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029164" y="1972692"/>
            <a:ext cx="1798862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notice.html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2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11994" y="1246516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867978" y="1892053"/>
            <a:ext cx="6546048" cy="3528392"/>
            <a:chOff x="867978" y="1892053"/>
            <a:chExt cx="6546048" cy="35283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78" y="1892053"/>
              <a:ext cx="6546048" cy="352839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2720752" y="4077072"/>
              <a:ext cx="2664296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2708920"/>
            <a:ext cx="3143486" cy="34515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65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348880"/>
            <a:ext cx="7481731" cy="19349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185248" y="17728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520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문서 객체 모델</a:t>
            </a:r>
            <a:r>
              <a:rPr lang="en-US" altLang="ko-KR" sz="2400" b="1" dirty="0"/>
              <a:t>(</a:t>
            </a:r>
            <a:r>
              <a:rPr lang="en-US" altLang="ko-KR" sz="2400" b="1" dirty="0" smtClean="0"/>
              <a:t>DOM)</a:t>
            </a:r>
            <a:r>
              <a:rPr lang="en-US" altLang="ko-KR" sz="2400" dirty="0" smtClean="0"/>
              <a:t> 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16050" y="3212976"/>
            <a:ext cx="5957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20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(“display”)</a:t>
            </a:r>
            <a:endParaRPr lang="en-US" altLang="ko-KR" sz="2000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9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문서 객체 모델</a:t>
            </a:r>
            <a:r>
              <a:rPr lang="en-US" altLang="ko-KR" sz="2000" b="1" dirty="0" smtClean="0"/>
              <a:t>(Document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웹 문서의 모든 요소를 자바스크립트를 이용하여 조작할 수 있도록 객체를 사용해 문서를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해석하는 방법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568624" y="4221088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img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”)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(“#pic”)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document</a:t>
            </a:r>
            <a:r>
              <a:rPr lang="en-US" altLang="ko-KR" sz="2000" dirty="0" err="1">
                <a:solidFill>
                  <a:srgbClr val="C00000"/>
                </a:solidFill>
              </a:rPr>
              <a:t>.</a:t>
            </a:r>
            <a:r>
              <a:rPr lang="en-US" altLang="ko-KR" sz="2000" b="1" dirty="0" err="1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(“.pic”)</a:t>
            </a:r>
            <a:endParaRPr lang="en-US" altLang="ko-KR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010" y="2420888"/>
            <a:ext cx="703735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smtClean="0"/>
              <a:t>요소에 접근하기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1. DOM </a:t>
            </a:r>
            <a:r>
              <a:rPr lang="ko-KR" altLang="en-US" b="1" dirty="0" smtClean="0"/>
              <a:t>요소를 </a:t>
            </a:r>
            <a:r>
              <a:rPr lang="en-US" altLang="ko-KR" b="1" dirty="0" smtClean="0"/>
              <a:t>id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08584" y="3789040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2. DOM </a:t>
            </a:r>
            <a:r>
              <a:rPr lang="ko-KR" altLang="en-US" b="1" dirty="0" smtClean="0"/>
              <a:t>요소를 태그</a:t>
            </a:r>
            <a:r>
              <a:rPr lang="en-US" altLang="ko-KR" b="1" dirty="0" smtClean="0"/>
              <a:t>, id</a:t>
            </a:r>
            <a:r>
              <a:rPr lang="en-US" altLang="ko-KR" b="1" dirty="0"/>
              <a:t>, </a:t>
            </a:r>
            <a:r>
              <a:rPr lang="en-US" altLang="ko-KR" b="1" dirty="0" smtClean="0"/>
              <a:t>class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208584" y="5278964"/>
            <a:ext cx="633670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객체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querySelectorAll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리스트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여러 개의 값을 반환</a:t>
            </a:r>
            <a:endParaRPr lang="en-US" altLang="ko-KR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09184" y="3212976"/>
            <a:ext cx="302433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1112" y="4509120"/>
            <a:ext cx="381642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querySelector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ko-KR" altLang="en-US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또는 태그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21073" y="4492233"/>
            <a:ext cx="190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en-US" altLang="ko-KR" dirty="0" smtClean="0">
                <a:solidFill>
                  <a:srgbClr val="FF0000"/>
                </a:solidFill>
              </a:rPr>
              <a:t>vent-main.html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4" y="4941168"/>
            <a:ext cx="7098101" cy="10081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016216"/>
            <a:ext cx="5384599" cy="13681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25131" y="204556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event.html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528384"/>
            <a:ext cx="6149873" cy="5486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5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실습 문제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90668"/>
            <a:ext cx="6480720" cy="41930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067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2523" b="6338"/>
          <a:stretch/>
        </p:blipFill>
        <p:spPr>
          <a:xfrm>
            <a:off x="2160133" y="3373597"/>
            <a:ext cx="5097123" cy="29342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03000"/>
            <a:ext cx="7879763" cy="1851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53200" y="126876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main-popup.html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102" y="3373597"/>
            <a:ext cx="15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556792"/>
            <a:ext cx="6897216" cy="44626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74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64568" y="1412776"/>
            <a:ext cx="6768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브라우저의 스크롤 위치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window.scrollX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window.scrollY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Window </a:t>
            </a:r>
            <a:r>
              <a:rPr lang="ko-KR" altLang="en-US" dirty="0" smtClean="0"/>
              <a:t>이벤트 처리기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window.addEventListener</a:t>
            </a:r>
            <a:r>
              <a:rPr lang="en-US" altLang="ko-KR" b="1" dirty="0" smtClean="0">
                <a:solidFill>
                  <a:srgbClr val="C00000"/>
                </a:solidFill>
              </a:rPr>
              <a:t>(‘scroll’, function(){})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/>
          <a:stretch/>
        </p:blipFill>
        <p:spPr>
          <a:xfrm>
            <a:off x="6609184" y="1844824"/>
            <a:ext cx="2801516" cy="40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268760"/>
            <a:ext cx="6629975" cy="44428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98499" y="19168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main.css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3068960"/>
            <a:ext cx="2627073" cy="35427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4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06" y="1556792"/>
            <a:ext cx="6759526" cy="45038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401272" y="20608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main.js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53598" y="1290826"/>
            <a:ext cx="7067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선택자</a:t>
            </a:r>
            <a:r>
              <a:rPr lang="ko-KR" altLang="en-US" sz="2000" b="1" dirty="0" smtClean="0"/>
              <a:t> 또는 태그</a:t>
            </a:r>
            <a:r>
              <a:rPr lang="en-US" altLang="ko-KR" sz="2000" b="1" dirty="0" smtClean="0"/>
              <a:t>) –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value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속성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207609" y="3375554"/>
            <a:ext cx="228477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querySelector1.html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988840"/>
            <a:ext cx="3036337" cy="1656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3875185"/>
            <a:ext cx="6995767" cy="2377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96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9" y="1916832"/>
            <a:ext cx="5410463" cy="4407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43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querySelectorAll</a:t>
            </a:r>
            <a:r>
              <a:rPr lang="en-US" altLang="ko-KR" sz="2000" b="1" dirty="0" smtClean="0"/>
              <a:t>(“</a:t>
            </a:r>
            <a:r>
              <a:rPr lang="ko-KR" altLang="en-US" sz="2000" b="1" dirty="0" err="1" smtClean="0"/>
              <a:t>선택자</a:t>
            </a:r>
            <a:r>
              <a:rPr lang="en-US" altLang="ko-KR" sz="2000" b="1" dirty="0" smtClean="0"/>
              <a:t>”) -&gt; </a:t>
            </a:r>
            <a:r>
              <a:rPr lang="ko-KR" altLang="en-US" sz="2000" b="1" dirty="0" smtClean="0"/>
              <a:t>배열 생성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85248" y="2723450"/>
            <a:ext cx="230425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querySelectorAll.html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204864"/>
            <a:ext cx="2376264" cy="2673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3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24608" y="1290826"/>
            <a:ext cx="58326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웹 요소의 스타일 수정하기</a:t>
            </a:r>
            <a:endParaRPr lang="en-US" altLang="ko-KR" sz="16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907896"/>
            <a:ext cx="5184576" cy="45723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4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/>
              <a:t>html </a:t>
            </a:r>
            <a:r>
              <a:rPr lang="ko-KR" altLang="en-US" sz="2800" b="1" dirty="0"/>
              <a:t>태그의 </a:t>
            </a:r>
            <a:r>
              <a:rPr lang="en-US" altLang="ko-KR" sz="28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92560" y="1264985"/>
            <a:ext cx="80648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html </a:t>
            </a:r>
            <a:r>
              <a:rPr lang="ko-KR" altLang="en-US" b="1" dirty="0" smtClean="0"/>
              <a:t>태그의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속성 사용하기</a:t>
            </a:r>
            <a:endParaRPr lang="en-US" altLang="ko-KR" b="1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747874" y="3447147"/>
            <a:ext cx="5924020" cy="2592288"/>
            <a:chOff x="1814998" y="3641312"/>
            <a:chExt cx="6348011" cy="28120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98" y="3641312"/>
              <a:ext cx="6348011" cy="281202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795274" y="3861048"/>
              <a:ext cx="2029934" cy="288032"/>
            </a:xfrm>
            <a:prstGeom prst="round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3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9419</TotalTime>
  <Words>937</Words>
  <Application>Microsoft Office PowerPoint</Application>
  <PresentationFormat>A4 용지(210x297mm)</PresentationFormat>
  <Paragraphs>294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맑은 고딕</vt:lpstr>
      <vt:lpstr>휴먼엑스포</vt:lpstr>
      <vt:lpstr>Arial</vt:lpstr>
      <vt:lpstr>Consolas</vt:lpstr>
      <vt:lpstr>Wingdings</vt:lpstr>
      <vt:lpstr>Office 테마</vt:lpstr>
      <vt:lpstr>7강. DOM &amp; BOM</vt:lpstr>
      <vt:lpstr>객체 구조도</vt:lpstr>
      <vt:lpstr>이벤트 다루기</vt:lpstr>
      <vt:lpstr>이벤트 다루기</vt:lpstr>
      <vt:lpstr>문서 객체 모델(DOM) </vt:lpstr>
      <vt:lpstr>DOM 요소 선택자</vt:lpstr>
      <vt:lpstr>DOM 요소 선택자</vt:lpstr>
      <vt:lpstr>DOM 요소 선택자</vt:lpstr>
      <vt:lpstr>html 태그의 onclick 속성</vt:lpstr>
      <vt:lpstr>자바스크립트 객체의 onclick 속성 </vt:lpstr>
      <vt:lpstr>addEventListener() 함수</vt:lpstr>
      <vt:lpstr>addEventListener() 함수</vt:lpstr>
      <vt:lpstr>addEventListener() 함수</vt:lpstr>
      <vt:lpstr>addEventListener() 함수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이벤트 다루기</vt:lpstr>
      <vt:lpstr>DOM 요소 선택자</vt:lpstr>
      <vt:lpstr>DOM 요소 선택자</vt:lpstr>
      <vt:lpstr>이벤트 다루기</vt:lpstr>
      <vt:lpstr>이벤트 다루기</vt:lpstr>
      <vt:lpstr>DOM 요소 선택자</vt:lpstr>
      <vt:lpstr>DOM 요소 선택자</vt:lpstr>
      <vt:lpstr>DOM에서 노드 추가.삭제하기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삭제하기</vt:lpstr>
      <vt:lpstr>DOM에서 노드 삭제하기</vt:lpstr>
      <vt:lpstr>BOM (Browser Object Model) </vt:lpstr>
      <vt:lpstr>location 객체</vt:lpstr>
      <vt:lpstr>location 객체</vt:lpstr>
      <vt:lpstr>window.onload()</vt:lpstr>
      <vt:lpstr>BOM – window 객체</vt:lpstr>
      <vt:lpstr>팝업 창 띄우기</vt:lpstr>
      <vt:lpstr>팝업 창 띄우기</vt:lpstr>
      <vt:lpstr>이벤트 공지창</vt:lpstr>
      <vt:lpstr>이벤트 공지창</vt:lpstr>
      <vt:lpstr>location 객체</vt:lpstr>
      <vt:lpstr>실습 문제</vt:lpstr>
      <vt:lpstr>팝업 창 띄우기</vt:lpstr>
      <vt:lpstr>window 스크롤</vt:lpstr>
      <vt:lpstr>window 스크롤</vt:lpstr>
      <vt:lpstr>window 스크롤</vt:lpstr>
      <vt:lpstr>window 스크롤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538</cp:revision>
  <dcterms:created xsi:type="dcterms:W3CDTF">2019-03-04T02:36:55Z</dcterms:created>
  <dcterms:modified xsi:type="dcterms:W3CDTF">2023-04-09T21:43:07Z</dcterms:modified>
</cp:coreProperties>
</file>